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85" r:id="rId1"/>
  </p:sldMasterIdLst>
  <p:sldIdLst>
    <p:sldId id="270" r:id="rId2"/>
    <p:sldId id="269" r:id="rId3"/>
    <p:sldId id="271" r:id="rId4"/>
    <p:sldId id="266" r:id="rId5"/>
    <p:sldId id="257" r:id="rId6"/>
    <p:sldId id="259" r:id="rId7"/>
    <p:sldId id="258" r:id="rId8"/>
    <p:sldId id="260" r:id="rId9"/>
    <p:sldId id="263" r:id="rId10"/>
    <p:sldId id="264" r:id="rId11"/>
    <p:sldId id="268" r:id="rId12"/>
    <p:sldId id="261" r:id="rId13"/>
    <p:sldId id="262" r:id="rId14"/>
    <p:sldId id="265" r:id="rId15"/>
    <p:sldId id="267" r:id="rId16"/>
    <p:sldId id="272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D55CC56-115B-4647-9A23-0128A908D55E}" v="31" dt="2023-04-28T11:09:12.387"/>
    <p1510:client id="{94F8A58F-06E9-4683-8213-1A3CF010F6CC}" v="35" dt="2023-04-28T15:44:33.14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7" autoAdjust="0"/>
    <p:restoredTop sz="94660"/>
  </p:normalViewPr>
  <p:slideViewPr>
    <p:cSldViewPr snapToGrid="0">
      <p:cViewPr varScale="1">
        <p:scale>
          <a:sx n="74" d="100"/>
          <a:sy n="74" d="100"/>
        </p:scale>
        <p:origin x="45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2" name="Freeform 11"/>
          <p:cNvSpPr/>
          <p:nvPr/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reeform 13"/>
          <p:cNvSpPr/>
          <p:nvPr/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 25"/>
          <p:cNvSpPr/>
          <p:nvPr/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14"/>
          <p:cNvSpPr/>
          <p:nvPr/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891201" y="662656"/>
            <a:ext cx="9755187" cy="2766528"/>
          </a:xfrm>
        </p:spPr>
        <p:txBody>
          <a:bodyPr anchor="b">
            <a:normAutofit/>
          </a:bodyPr>
          <a:lstStyle>
            <a:lvl1pPr algn="r"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420000">
            <a:off x="983062" y="3505209"/>
            <a:ext cx="9755187" cy="550333"/>
          </a:xfrm>
        </p:spPr>
        <p:txBody>
          <a:bodyPr anchor="t">
            <a:noAutofit/>
          </a:bodyPr>
          <a:lstStyle>
            <a:lvl1pPr marL="0" indent="0" algn="r">
              <a:buNone/>
              <a:defRPr sz="2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21420000">
            <a:off x="4948541" y="4578463"/>
            <a:ext cx="6143653" cy="1163112"/>
          </a:xfrm>
        </p:spPr>
        <p:txBody>
          <a:bodyPr/>
          <a:lstStyle>
            <a:lvl1pPr algn="ctr">
              <a:defRPr sz="54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4/28/2023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21420000">
            <a:off x="-5560" y="4883024"/>
            <a:ext cx="4047239" cy="1195538"/>
          </a:xfrm>
        </p:spPr>
        <p:txBody>
          <a:bodyPr vert="horz" lIns="91440" tIns="45720" rIns="91440" bIns="45720" rtlCol="0" anchor="ctr"/>
          <a:lstStyle>
            <a:lvl1pPr algn="r">
              <a:defRPr lang="en-US" sz="5400" dirty="0"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21420000">
            <a:off x="9851758" y="3832648"/>
            <a:ext cx="907186" cy="49847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5" name="5-Point Star 24"/>
          <p:cNvSpPr/>
          <p:nvPr/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0831703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06333"/>
            <a:ext cx="10394708" cy="58884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801" y="685799"/>
            <a:ext cx="10392513" cy="319490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80" y="4702923"/>
            <a:ext cx="10394728" cy="682472"/>
          </a:xfrm>
        </p:spPr>
        <p:txBody>
          <a:bodyPr anchor="t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88532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902" cy="3194903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79" y="4106333"/>
            <a:ext cx="10394729" cy="127360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82267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1732" y="685800"/>
            <a:ext cx="9525020" cy="2916704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550264" y="3610032"/>
            <a:ext cx="8667956" cy="377768"/>
          </a:xfrm>
        </p:spPr>
        <p:txBody>
          <a:bodyPr anchor="t">
            <a:normAutofit/>
          </a:bodyPr>
          <a:lstStyle>
            <a:lvl1pPr marL="0" indent="0" algn="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4106334"/>
            <a:ext cx="10396882" cy="126825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85801" y="89262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473083" y="292282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054870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723854"/>
            <a:ext cx="10394707" cy="2511835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247468"/>
            <a:ext cx="10394707" cy="114064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603427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802" y="685800"/>
            <a:ext cx="10394706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802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462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234621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70380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770380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4/28/2023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24475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9184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780" y="2063395"/>
            <a:ext cx="3310128" cy="1536725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91840" y="4389287"/>
            <a:ext cx="3310128" cy="98529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741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235999" y="2063395"/>
            <a:ext cx="3310128" cy="1535237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235999" y="4389286"/>
            <a:ext cx="3310128" cy="9853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68944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768819" y="2063394"/>
            <a:ext cx="3310128" cy="1537196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768819" y="4389284"/>
            <a:ext cx="3310128" cy="98530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4/28/2023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394982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2063396"/>
            <a:ext cx="10394707" cy="331119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809386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15862" y="685800"/>
            <a:ext cx="2264646" cy="468878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685800"/>
            <a:ext cx="7904431" cy="4688785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68609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33111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97541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319348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3742267"/>
            <a:ext cx="10394707" cy="163961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6617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81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5088714" cy="3311189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5993971" y="2063396"/>
            <a:ext cx="5086538" cy="3311189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30774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11581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8356" y="2063396"/>
            <a:ext cx="4856158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802" y="2861733"/>
            <a:ext cx="5088712" cy="2512852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8191" y="2063396"/>
            <a:ext cx="4864491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5993969" y="2861733"/>
            <a:ext cx="5088713" cy="2512852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4/28/2023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95862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4/28/2023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42414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4/28/2023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589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643" y="685800"/>
            <a:ext cx="4126860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46132" y="685800"/>
            <a:ext cx="6034375" cy="46887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642" y="2709052"/>
            <a:ext cx="4126861" cy="266553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39059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6345302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82362" y="0"/>
            <a:ext cx="3598146" cy="507153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2709052"/>
            <a:ext cx="6345301" cy="2362481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17856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11" name="Rectangle 10"/>
            <p:cNvSpPr/>
            <p:nvPr/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63396"/>
            <a:ext cx="10396883" cy="3311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4/28/2023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4600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6" r:id="rId1"/>
    <p:sldLayoutId id="2147483887" r:id="rId2"/>
    <p:sldLayoutId id="2147483888" r:id="rId3"/>
    <p:sldLayoutId id="2147483889" r:id="rId4"/>
    <p:sldLayoutId id="2147483890" r:id="rId5"/>
    <p:sldLayoutId id="2147483891" r:id="rId6"/>
    <p:sldLayoutId id="2147483892" r:id="rId7"/>
    <p:sldLayoutId id="2147483893" r:id="rId8"/>
    <p:sldLayoutId id="2147483894" r:id="rId9"/>
    <p:sldLayoutId id="2147483895" r:id="rId10"/>
    <p:sldLayoutId id="2147483896" r:id="rId11"/>
    <p:sldLayoutId id="2147483897" r:id="rId12"/>
    <p:sldLayoutId id="2147483898" r:id="rId13"/>
    <p:sldLayoutId id="2147483899" r:id="rId14"/>
    <p:sldLayoutId id="2147483900" r:id="rId15"/>
    <p:sldLayoutId id="2147483901" r:id="rId16"/>
    <p:sldLayoutId id="2147483902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atacharmer/test_db/blob/master/employees.sql" TargetMode="Externa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TECHTIP24 SQL PROJECT</a:t>
            </a:r>
            <a:br>
              <a:rPr lang="en-US" dirty="0"/>
            </a:br>
            <a:r>
              <a:rPr lang="en-US" dirty="0"/>
              <a:t>BY KOUSTAV BANERJEE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9408" y="2244681"/>
            <a:ext cx="5344732" cy="3048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5026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272" y="397066"/>
            <a:ext cx="8596668" cy="886265"/>
          </a:xfrm>
        </p:spPr>
        <p:txBody>
          <a:bodyPr>
            <a:noAutofit/>
          </a:bodyPr>
          <a:lstStyle/>
          <a:p>
            <a:r>
              <a:rPr lang="en-US" sz="4400" b="1" dirty="0">
                <a:solidFill>
                  <a:srgbClr val="C00000"/>
                </a:solidFill>
              </a:rPr>
              <a:t>EMPLOYEES RECEIVING THE HIGHEST SALARY IN EACH DEPARTMENT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28" r="20156" b="8080"/>
          <a:stretch/>
        </p:blipFill>
        <p:spPr>
          <a:xfrm>
            <a:off x="168812" y="1856935"/>
            <a:ext cx="8074856" cy="4299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9550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239152"/>
            <a:ext cx="8596668" cy="1195754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EMPLOYEES WHO EARN HIGHER THAN AVERAGE SALARY</a:t>
            </a:r>
          </a:p>
        </p:txBody>
      </p:sp>
      <p:pic>
        <p:nvPicPr>
          <p:cNvPr id="3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432FF5F-8E95-DA1E-0CBE-C811DCAD4F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9223" b="22342"/>
          <a:stretch/>
        </p:blipFill>
        <p:spPr>
          <a:xfrm>
            <a:off x="128466" y="2047741"/>
            <a:ext cx="5628390" cy="423714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324"/>
          <a:stretch/>
        </p:blipFill>
        <p:spPr>
          <a:xfrm>
            <a:off x="6091242" y="2047741"/>
            <a:ext cx="5525502" cy="4237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8570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295422"/>
            <a:ext cx="8596668" cy="1280160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NUMBER OF EMPLOYEES FROM DIFFERENT COUNTRIES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2" t="-1372" r="20075" b="22909"/>
          <a:stretch/>
        </p:blipFill>
        <p:spPr>
          <a:xfrm>
            <a:off x="115910" y="1800666"/>
            <a:ext cx="5778453" cy="432967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7638" y="1800666"/>
            <a:ext cx="5022892" cy="4329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0094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50761"/>
            <a:ext cx="8596668" cy="773128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NUMBER OF EMPLOYEES FROM DIFFERENT CITIES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38" t="13155" r="36483" b="22416"/>
          <a:stretch/>
        </p:blipFill>
        <p:spPr>
          <a:xfrm>
            <a:off x="182880" y="1828800"/>
            <a:ext cx="5190978" cy="449472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5608" y="1828800"/>
            <a:ext cx="5522196" cy="4494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1439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239151"/>
            <a:ext cx="8596668" cy="963761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rgbClr val="C00000"/>
                </a:solidFill>
              </a:rPr>
              <a:t>EMPLOYEES WHO ARE RECEIVING COMMISSION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24" r="19860" b="8776"/>
          <a:stretch/>
        </p:blipFill>
        <p:spPr>
          <a:xfrm>
            <a:off x="917794" y="1090148"/>
            <a:ext cx="8356208" cy="4557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6991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225083"/>
            <a:ext cx="8596668" cy="1195754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accent3"/>
                </a:solidFill>
              </a:rPr>
              <a:t>AVERAGE SALARY OF EMPLOYEES WITH EXPERIENCE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62" t="7961" r="19650" b="13376"/>
          <a:stretch/>
        </p:blipFill>
        <p:spPr>
          <a:xfrm>
            <a:off x="791556" y="1674452"/>
            <a:ext cx="9058884" cy="4276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5281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154546"/>
            <a:ext cx="10396882" cy="901523"/>
          </a:xfrm>
        </p:spPr>
        <p:txBody>
          <a:bodyPr>
            <a:normAutofit/>
          </a:bodyPr>
          <a:lstStyle/>
          <a:p>
            <a:r>
              <a:rPr lang="en-US" sz="3200" dirty="0"/>
              <a:t>FINAL INSIGHTS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MOST OF THE EMPLOYEES OF THE ORGANIZATION ARE IN SHIPPING AND SALES DEPARTMENT</a:t>
            </a:r>
          </a:p>
          <a:p>
            <a:r>
              <a:rPr lang="en-US" dirty="0"/>
              <a:t>EMPLOYEES IN EXECUTIVE AND ACCOUNTING DEPARTMENT RECEIVE MORE SALARY THAN EMPLOYEES IN OTHER DEPARTMENTS</a:t>
            </a:r>
          </a:p>
          <a:p>
            <a:r>
              <a:rPr lang="en-US" dirty="0"/>
              <a:t>MOST OF THE EMPLOYEES ARE LIVING IN USA AND UK</a:t>
            </a:r>
          </a:p>
          <a:p>
            <a:r>
              <a:rPr lang="en-US" dirty="0"/>
              <a:t>EMPLOYEES HAVING MORE EXPERIENCE EARN MORE THAN EMPLOYEES WITH LESS EXPERIENCE</a:t>
            </a:r>
          </a:p>
          <a:p>
            <a:r>
              <a:rPr lang="en-US" dirty="0"/>
              <a:t>MOST EMPLOYEES ARE HAVING THE JOB TITLE SALES REPRESENTATIVE ,SHIPPING CLERK AND STOCK MARKET CLERK</a:t>
            </a:r>
          </a:p>
          <a:p>
            <a:r>
              <a:rPr lang="en-US" dirty="0"/>
              <a:t>Steven </a:t>
            </a:r>
            <a:r>
              <a:rPr lang="en-US" dirty="0" err="1"/>
              <a:t>king,neena</a:t>
            </a:r>
            <a:r>
              <a:rPr lang="en-US" dirty="0"/>
              <a:t> </a:t>
            </a:r>
            <a:r>
              <a:rPr lang="en-US" dirty="0" err="1"/>
              <a:t>kocchar</a:t>
            </a:r>
            <a:r>
              <a:rPr lang="en-US" dirty="0"/>
              <a:t>, </a:t>
            </a:r>
            <a:r>
              <a:rPr lang="en-US" dirty="0" err="1"/>
              <a:t>lex</a:t>
            </a:r>
            <a:r>
              <a:rPr lang="en-US" dirty="0"/>
              <a:t> de </a:t>
            </a:r>
            <a:r>
              <a:rPr lang="en-US" dirty="0" err="1"/>
              <a:t>haan</a:t>
            </a:r>
            <a:r>
              <a:rPr lang="en-US" dirty="0"/>
              <a:t> are the highest paid employees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84670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DETAILS OF THE PROJECT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96214" y="2743201"/>
            <a:ext cx="98909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 USED THE EMPLOYEES DATABASE WHICH I DOWNLOADED FROM GIT HUB .THE DATABASE HERE CONSISTS OF DETAILS OF THE EMPLOYEES WWORKING IN AN ORGANIZATION.IN THIS PROJECT I FOUND OUT THE INSIGHTS FROM THE DATA PRESENT IN THE EMPLOYEES DATA BASE USING MY SQL WORKBENCH AND FOR THE VISUALIZATIONS I USED TABLEAU DESKTOP.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818A7E-5ED8-24C6-CBFC-489F18C01088}"/>
              </a:ext>
            </a:extLst>
          </p:cNvPr>
          <p:cNvSpPr txBox="1"/>
          <p:nvPr/>
        </p:nvSpPr>
        <p:spPr>
          <a:xfrm>
            <a:off x="1703858" y="4393270"/>
            <a:ext cx="7721768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LINK OF THE DATABASE-</a:t>
            </a:r>
            <a:r>
              <a:rPr lang="en-US" dirty="0">
                <a:hlinkClick r:id="rId2"/>
              </a:rPr>
              <a:t>https://github.com/datacharmer/test_db/blob/master/employees.sql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5995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9251" y="1741709"/>
            <a:ext cx="7907628" cy="365791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56822" y="283335"/>
            <a:ext cx="4945487" cy="36933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TABLES IN THE DATA-BASE</a:t>
            </a:r>
          </a:p>
        </p:txBody>
      </p:sp>
    </p:spTree>
    <p:extLst>
      <p:ext uri="{BB962C8B-B14F-4D97-AF65-F5344CB8AC3E}">
        <p14:creationId xmlns:p14="http://schemas.microsoft.com/office/powerpoint/2010/main" val="9318176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96948"/>
            <a:ext cx="8596668" cy="1041009"/>
          </a:xfrm>
        </p:spPr>
        <p:txBody>
          <a:bodyPr/>
          <a:lstStyle/>
          <a:p>
            <a:r>
              <a:rPr lang="en-US" b="1" dirty="0">
                <a:solidFill>
                  <a:srgbClr val="00B050"/>
                </a:solidFill>
              </a:rPr>
              <a:t>TOTAL NUMBER OF EMPLOYEES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63" t="11939" r="41959" b="8459"/>
          <a:stretch/>
        </p:blipFill>
        <p:spPr>
          <a:xfrm>
            <a:off x="405751" y="1697039"/>
            <a:ext cx="5643356" cy="385375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347920" y="2250831"/>
            <a:ext cx="4329457" cy="246184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2060"/>
                </a:solidFill>
              </a:rPr>
              <a:t>TOTAL NUMBER OF EMPLOYEES IN THE ORGANIZATION=107</a:t>
            </a:r>
          </a:p>
        </p:txBody>
      </p:sp>
    </p:spTree>
    <p:extLst>
      <p:ext uri="{BB962C8B-B14F-4D97-AF65-F5344CB8AC3E}">
        <p14:creationId xmlns:p14="http://schemas.microsoft.com/office/powerpoint/2010/main" val="36779828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2005091" y="557189"/>
            <a:ext cx="8187946" cy="11143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700" b="1" dirty="0"/>
              <a:t>NUMBER OF EMPLOYEES IN EACH DEPARTMENT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67" t="18715" r="15939" b="5497"/>
          <a:stretch/>
        </p:blipFill>
        <p:spPr>
          <a:xfrm>
            <a:off x="412124" y="2408349"/>
            <a:ext cx="5578373" cy="39429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1503" y="2408349"/>
            <a:ext cx="5363725" cy="3812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2477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0678"/>
            <a:ext cx="8596668" cy="829993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C00000"/>
                </a:solidFill>
              </a:rPr>
              <a:t>NUMBER OF EMPLOYEES BY JOB-TITLE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96" r="22379" b="21020"/>
          <a:stretch/>
        </p:blipFill>
        <p:spPr>
          <a:xfrm>
            <a:off x="6203852" y="1209822"/>
            <a:ext cx="5988148" cy="455991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42" y="1209823"/>
            <a:ext cx="5852160" cy="4559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5506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98182" y="2395630"/>
            <a:ext cx="3795840" cy="373346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 b="1"/>
              <a:t>AVERAGE SALARY OF EACH DEPARTMENT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45" r="35618" b="24406"/>
          <a:stretch/>
        </p:blipFill>
        <p:spPr>
          <a:xfrm>
            <a:off x="5186548" y="171715"/>
            <a:ext cx="6320441" cy="316704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6548" y="3519237"/>
            <a:ext cx="6320441" cy="2891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1288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68812"/>
            <a:ext cx="8596668" cy="1041010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AVERAGE SALARY BY JOB-TITLE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88" t="-264" r="18565" b="22061"/>
          <a:stretch/>
        </p:blipFill>
        <p:spPr>
          <a:xfrm>
            <a:off x="154546" y="1828801"/>
            <a:ext cx="5317786" cy="41598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3686" y="1828801"/>
            <a:ext cx="5656996" cy="415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6742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351692"/>
            <a:ext cx="8596668" cy="1026942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TOP 10 EMPLOYEES HAVING HIGHEST SALARY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1648" y="1744394"/>
            <a:ext cx="5133124" cy="432155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28" t="14053" r="18593" b="20026"/>
          <a:stretch/>
        </p:blipFill>
        <p:spPr>
          <a:xfrm>
            <a:off x="211015" y="1744394"/>
            <a:ext cx="5430130" cy="4321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36346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in Event">
  <a:themeElements>
    <a:clrScheme name="Main Event">
      <a:dk1>
        <a:sysClr val="windowText" lastClr="000000"/>
      </a:dk1>
      <a:lt1>
        <a:sysClr val="window" lastClr="FFFFFF"/>
      </a:lt1>
      <a:dk2>
        <a:srgbClr val="424242"/>
      </a:dk2>
      <a:lt2>
        <a:srgbClr val="C8C8C8"/>
      </a:lt2>
      <a:accent1>
        <a:srgbClr val="B80E0F"/>
      </a:accent1>
      <a:accent2>
        <a:srgbClr val="A6987D"/>
      </a:accent2>
      <a:accent3>
        <a:srgbClr val="7F9A71"/>
      </a:accent3>
      <a:accent4>
        <a:srgbClr val="64969F"/>
      </a:accent4>
      <a:accent5>
        <a:srgbClr val="9B75B2"/>
      </a:accent5>
      <a:accent6>
        <a:srgbClr val="80737A"/>
      </a:accent6>
      <a:hlink>
        <a:srgbClr val="F21213"/>
      </a:hlink>
      <a:folHlink>
        <a:srgbClr val="B6A394"/>
      </a:folHlink>
    </a:clrScheme>
    <a:fontScheme name="Main Event">
      <a:maj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in Even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blipFill>
          <a:blip xmlns:r="http://schemas.openxmlformats.org/officeDocument/2006/relationships" r:embed="rId1">
            <a:duotone>
              <a:schemeClr val="phClr">
                <a:shade val="88000"/>
                <a:lumMod val="88000"/>
              </a:schemeClr>
              <a:schemeClr val="phClr"/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25400" dist="127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0"/>
        </a:gradFill>
        <a:blipFill>
          <a:blip xmlns:r="http://schemas.openxmlformats.org/officeDocument/2006/relationships" r:embed="rId2">
            <a:duotone>
              <a:schemeClr val="phClr">
                <a:shade val="48000"/>
                <a:satMod val="110000"/>
                <a:lumMod val="40000"/>
              </a:schemeClr>
              <a:schemeClr val="phClr">
                <a:tint val="90000"/>
                <a:lumMod val="10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in Event" id="{AC372BB4-D83D-411E-B849-B641926BA760}" vid="{F1EFBDE3-1A95-4E3D-81AD-1F53D65BEA0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TM04033927[[fn=Main Event]]</Template>
  <TotalTime>1248</TotalTime>
  <Words>218</Words>
  <Application>Microsoft Office PowerPoint</Application>
  <PresentationFormat>Widescreen</PresentationFormat>
  <Paragraphs>26</Paragraphs>
  <Slides>16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Main Event</vt:lpstr>
      <vt:lpstr>TECHTIP24 SQL PROJECT BY KOUSTAV BANERJEE</vt:lpstr>
      <vt:lpstr>DETAILS OF THE PROJECT</vt:lpstr>
      <vt:lpstr>PowerPoint Presentation</vt:lpstr>
      <vt:lpstr>TOTAL NUMBER OF EMPLOYEES</vt:lpstr>
      <vt:lpstr>NUMBER OF EMPLOYEES IN EACH DEPARTMENT</vt:lpstr>
      <vt:lpstr>NUMBER OF EMPLOYEES BY JOB-TITLE</vt:lpstr>
      <vt:lpstr>AVERAGE SALARY OF EACH DEPARTMENT</vt:lpstr>
      <vt:lpstr>AVERAGE SALARY BY JOB-TITLE</vt:lpstr>
      <vt:lpstr>TOP 10 EMPLOYEES HAVING HIGHEST SALARY</vt:lpstr>
      <vt:lpstr>EMPLOYEES RECEIVING THE HIGHEST SALARY IN EACH DEPARTMENT</vt:lpstr>
      <vt:lpstr>EMPLOYEES WHO EARN HIGHER THAN AVERAGE SALARY</vt:lpstr>
      <vt:lpstr>NUMBER OF EMPLOYEES FROM DIFFERENT COUNTRIES</vt:lpstr>
      <vt:lpstr>NUMBER OF EMPLOYEES FROM DIFFERENT CITIES</vt:lpstr>
      <vt:lpstr>EMPLOYEES WHO ARE RECEIVING COMMISSION</vt:lpstr>
      <vt:lpstr>AVERAGE SALARY OF EMPLOYEES WITH EXPERIENCE</vt:lpstr>
      <vt:lpstr>FINAL INSIGHTS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lenovo</dc:creator>
  <cp:lastModifiedBy>lenovo</cp:lastModifiedBy>
  <cp:revision>41</cp:revision>
  <dcterms:created xsi:type="dcterms:W3CDTF">2023-04-27T17:36:02Z</dcterms:created>
  <dcterms:modified xsi:type="dcterms:W3CDTF">2023-04-28T15:45:24Z</dcterms:modified>
</cp:coreProperties>
</file>